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8" r:id="rId7"/>
    <p:sldId id="259" r:id="rId8"/>
    <p:sldId id="260" r:id="rId9"/>
    <p:sldId id="268"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115" d="100"/>
          <a:sy n="115" d="100"/>
        </p:scale>
        <p:origin x="426" y="11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10/29/2018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10/29/2018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10/29/2018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10/29/2018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10/29/2018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10/29/2018</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10/29/2018</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10/29/2018</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10/29/2018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10/29/2018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10/29/2018</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makes </a:t>
            </a:r>
            <a:r>
              <a:rPr lang="en-GB" dirty="0" err="1" smtClean="0"/>
              <a:t>Sherard</a:t>
            </a:r>
            <a:r>
              <a:rPr lang="en-GB" dirty="0" smtClean="0"/>
              <a:t> a great place to be?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7948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40"/>
            <a:ext cx="9829800" cy="1259160"/>
          </a:xfrm>
        </p:spPr>
        <p:txBody>
          <a:bodyPr>
            <a:normAutofit fontScale="90000"/>
          </a:bodyPr>
          <a:lstStyle/>
          <a:p>
            <a:r>
              <a:rPr lang="en-GB" dirty="0" smtClean="0"/>
              <a:t>Lunchtimes</a:t>
            </a:r>
            <a:br>
              <a:rPr lang="en-GB" dirty="0" smtClean="0"/>
            </a:br>
            <a:r>
              <a:rPr lang="en-GB" sz="2700" dirty="0" smtClean="0"/>
              <a:t>We expect behaviour and manners to be just as good at lunchtimes.  You will be treated with respect and must give respect in return.</a:t>
            </a:r>
            <a:endParaRPr lang="en-GB" sz="2700" dirty="0"/>
          </a:p>
        </p:txBody>
      </p:sp>
      <p:sp>
        <p:nvSpPr>
          <p:cNvPr id="3" name="Content Placeholder 2"/>
          <p:cNvSpPr>
            <a:spLocks noGrp="1"/>
          </p:cNvSpPr>
          <p:nvPr>
            <p:ph sz="half" idx="1"/>
          </p:nvPr>
        </p:nvSpPr>
        <p:spPr/>
        <p:txBody>
          <a:bodyPr/>
          <a:lstStyle/>
          <a:p>
            <a:r>
              <a:rPr lang="en-GB" b="1" dirty="0" smtClean="0"/>
              <a:t>Rewards</a:t>
            </a:r>
          </a:p>
          <a:p>
            <a:r>
              <a:rPr lang="en-GB" dirty="0" smtClean="0"/>
              <a:t>Golden Table raffle</a:t>
            </a:r>
          </a:p>
          <a:p>
            <a:r>
              <a:rPr lang="en-GB" dirty="0" smtClean="0"/>
              <a:t>Class smileys</a:t>
            </a:r>
          </a:p>
          <a:p>
            <a:r>
              <a:rPr lang="en-GB" dirty="0" smtClean="0"/>
              <a:t>Stickers and praise</a:t>
            </a:r>
          </a:p>
          <a:p>
            <a:endParaRPr lang="en-GB" dirty="0" smtClean="0"/>
          </a:p>
          <a:p>
            <a:endParaRPr lang="en-GB" dirty="0"/>
          </a:p>
        </p:txBody>
      </p:sp>
      <p:sp>
        <p:nvSpPr>
          <p:cNvPr id="4" name="Content Placeholder 3"/>
          <p:cNvSpPr>
            <a:spLocks noGrp="1"/>
          </p:cNvSpPr>
          <p:nvPr>
            <p:ph sz="half" idx="2"/>
          </p:nvPr>
        </p:nvSpPr>
        <p:spPr/>
        <p:txBody>
          <a:bodyPr/>
          <a:lstStyle/>
          <a:p>
            <a:r>
              <a:rPr lang="en-GB" b="1" dirty="0" smtClean="0"/>
              <a:t>Consequences</a:t>
            </a:r>
          </a:p>
          <a:p>
            <a:r>
              <a:rPr lang="en-GB" dirty="0" smtClean="0"/>
              <a:t>A verbal warning</a:t>
            </a:r>
          </a:p>
          <a:p>
            <a:r>
              <a:rPr lang="en-GB" dirty="0" smtClean="0"/>
              <a:t>Time on the reflection bench</a:t>
            </a:r>
          </a:p>
          <a:p>
            <a:r>
              <a:rPr lang="en-GB" dirty="0" smtClean="0"/>
              <a:t>Time out with Mrs Bacon, Mrs Blumfield or another teacher</a:t>
            </a:r>
          </a:p>
          <a:p>
            <a:r>
              <a:rPr lang="en-GB" dirty="0" smtClean="0"/>
              <a:t>A letter home</a:t>
            </a:r>
          </a:p>
          <a:p>
            <a:r>
              <a:rPr lang="en-GB" dirty="0" smtClean="0"/>
              <a:t>A lunchtime exclusion</a:t>
            </a:r>
          </a:p>
          <a:p>
            <a:endParaRPr lang="en-GB" dirty="0"/>
          </a:p>
        </p:txBody>
      </p:sp>
    </p:spTree>
    <p:extLst>
      <p:ext uri="{BB962C8B-B14F-4D97-AF65-F5344CB8AC3E}">
        <p14:creationId xmlns:p14="http://schemas.microsoft.com/office/powerpoint/2010/main" val="1414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 calcmode="lin" valueType="num">
                                      <p:cBhvr additive="base">
                                        <p:cTn id="4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 calcmode="lin" valueType="num">
                                      <p:cBhvr additive="base">
                                        <p:cTn id="5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 calcmode="lin" valueType="num">
                                      <p:cBhvr additive="base">
                                        <p:cTn id="5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 calcmode="lin" valueType="num">
                                      <p:cBhvr additive="base">
                                        <p:cTn id="6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 calcmode="lin" valueType="num">
                                      <p:cBhvr additive="base">
                                        <p:cTn id="6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of poor behaviour choices.</a:t>
            </a:r>
            <a:endParaRPr lang="en-GB" dirty="0"/>
          </a:p>
        </p:txBody>
      </p:sp>
      <p:sp>
        <p:nvSpPr>
          <p:cNvPr id="3" name="Content Placeholder 2"/>
          <p:cNvSpPr>
            <a:spLocks noGrp="1"/>
          </p:cNvSpPr>
          <p:nvPr>
            <p:ph idx="1"/>
          </p:nvPr>
        </p:nvSpPr>
        <p:spPr>
          <a:xfrm>
            <a:off x="1524000" y="1447800"/>
            <a:ext cx="9144000" cy="4501480"/>
          </a:xfrm>
        </p:spPr>
        <p:txBody>
          <a:bodyPr/>
          <a:lstStyle/>
          <a:p>
            <a:r>
              <a:rPr lang="en-GB" b="1" dirty="0" smtClean="0">
                <a:solidFill>
                  <a:srgbClr val="FFC000"/>
                </a:solidFill>
              </a:rPr>
              <a:t>If your teacher feels you are not behaving appropriately, they will give you a verbal warning.  If you ignore this, you will move to yellow and will have a time-out in your classroom.  You will reflect on why you are there and will have to make up the time at break or lunch.</a:t>
            </a:r>
          </a:p>
          <a:p>
            <a:r>
              <a:rPr lang="en-GB" b="1" dirty="0" smtClean="0">
                <a:solidFill>
                  <a:srgbClr val="FF6600"/>
                </a:solidFill>
              </a:rPr>
              <a:t>If you continue to ignore your teacher and repeat your behaviour, you will move to orange.  You will then be taken to another classroom to continue your work and reflect on how you can put things right. Your parents or carers will get a letter to let them know that you made a poor choice.</a:t>
            </a:r>
          </a:p>
          <a:p>
            <a:r>
              <a:rPr lang="en-GB" b="1" dirty="0" smtClean="0">
                <a:solidFill>
                  <a:srgbClr val="FF0000"/>
                </a:solidFill>
              </a:rPr>
              <a:t>In the very rare situation where you continue to cause disruption and make poor choices.  Mrs Bacon or Mrs Blumfield will be sent for.  This is extremely serious and will mean that you will be excluded from working in your class for a period of time.  Your parents or carers will also be informed.</a:t>
            </a:r>
          </a:p>
          <a:p>
            <a:endParaRPr lang="en-GB" b="1" dirty="0" smtClean="0">
              <a:solidFill>
                <a:srgbClr val="FF6600"/>
              </a:solidFill>
            </a:endParaRPr>
          </a:p>
          <a:p>
            <a:endParaRPr lang="en-GB" b="1" dirty="0" smtClean="0">
              <a:solidFill>
                <a:srgbClr val="FF6600"/>
              </a:solidFill>
            </a:endParaRPr>
          </a:p>
          <a:p>
            <a:endParaRPr lang="en-GB" b="1" dirty="0">
              <a:solidFill>
                <a:srgbClr val="FF6600"/>
              </a:solidFill>
            </a:endParaRPr>
          </a:p>
        </p:txBody>
      </p:sp>
    </p:spTree>
    <p:extLst>
      <p:ext uri="{BB962C8B-B14F-4D97-AF65-F5344CB8AC3E}">
        <p14:creationId xmlns:p14="http://schemas.microsoft.com/office/powerpoint/2010/main" val="366849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behaviour is so serious that it might mean going straight to red or being sent straight in at lunchtime.</a:t>
            </a:r>
            <a:endParaRPr lang="en-GB" dirty="0"/>
          </a:p>
        </p:txBody>
      </p:sp>
      <p:sp>
        <p:nvSpPr>
          <p:cNvPr id="3" name="Content Placeholder 2"/>
          <p:cNvSpPr>
            <a:spLocks noGrp="1"/>
          </p:cNvSpPr>
          <p:nvPr>
            <p:ph idx="1"/>
          </p:nvPr>
        </p:nvSpPr>
        <p:spPr/>
        <p:txBody>
          <a:bodyPr/>
          <a:lstStyle/>
          <a:p>
            <a:r>
              <a:rPr lang="en-GB" dirty="0" smtClean="0"/>
              <a:t>Physically hurting someone on purpose</a:t>
            </a:r>
          </a:p>
          <a:p>
            <a:r>
              <a:rPr lang="en-GB" dirty="0" smtClean="0"/>
              <a:t>Swearing at an adult or child</a:t>
            </a:r>
          </a:p>
          <a:p>
            <a:r>
              <a:rPr lang="en-GB" dirty="0" smtClean="0"/>
              <a:t>Being extremely rude to an adult or child</a:t>
            </a:r>
          </a:p>
          <a:p>
            <a:r>
              <a:rPr lang="en-GB" dirty="0" smtClean="0"/>
              <a:t>Damaging our school equipment</a:t>
            </a:r>
          </a:p>
          <a:p>
            <a:r>
              <a:rPr lang="en-GB" dirty="0" smtClean="0"/>
              <a:t>These are a few examples but it will be up to the adult dealing with the situation to make that choice.</a:t>
            </a:r>
            <a:endParaRPr lang="en-GB" dirty="0"/>
          </a:p>
        </p:txBody>
      </p:sp>
    </p:spTree>
    <p:extLst>
      <p:ext uri="{BB962C8B-B14F-4D97-AF65-F5344CB8AC3E}">
        <p14:creationId xmlns:p14="http://schemas.microsoft.com/office/powerpoint/2010/main" val="319819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Every day is a fresh start</a:t>
            </a:r>
            <a:endParaRPr lang="en-GB" dirty="0"/>
          </a:p>
        </p:txBody>
      </p:sp>
      <p:sp>
        <p:nvSpPr>
          <p:cNvPr id="3" name="Text Placeholder 2"/>
          <p:cNvSpPr>
            <a:spLocks noGrp="1"/>
          </p:cNvSpPr>
          <p:nvPr>
            <p:ph type="body" idx="1"/>
          </p:nvPr>
        </p:nvSpPr>
        <p:spPr>
          <a:xfrm>
            <a:off x="3352800" y="2438400"/>
            <a:ext cx="5486400" cy="2214736"/>
          </a:xfrm>
        </p:spPr>
        <p:txBody>
          <a:bodyPr>
            <a:normAutofit lnSpcReduction="10000"/>
          </a:bodyPr>
          <a:lstStyle/>
          <a:p>
            <a:r>
              <a:rPr lang="en-GB" dirty="0" smtClean="0"/>
              <a:t>You will begin every day on green.</a:t>
            </a:r>
          </a:p>
          <a:p>
            <a:r>
              <a:rPr lang="en-GB" dirty="0" smtClean="0"/>
              <a:t>You can always get back to green if you have moved down.  This will be up to you.</a:t>
            </a:r>
          </a:p>
          <a:p>
            <a:r>
              <a:rPr lang="en-GB" dirty="0" smtClean="0"/>
              <a:t>Everybody makes mistakes.  As long as we learn from them, then we can move forwards.</a:t>
            </a:r>
            <a:endParaRPr lang="en-GB" dirty="0"/>
          </a:p>
        </p:txBody>
      </p:sp>
    </p:spTree>
    <p:extLst>
      <p:ext uri="{BB962C8B-B14F-4D97-AF65-F5344CB8AC3E}">
        <p14:creationId xmlns:p14="http://schemas.microsoft.com/office/powerpoint/2010/main" val="394651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45719"/>
          </a:xfrm>
        </p:spPr>
        <p:txBody>
          <a:bodyPr>
            <a:normAutofit fontScale="90000"/>
          </a:bodyPr>
          <a:lstStyle/>
          <a:p>
            <a:endParaRPr lang="en-GB" dirty="0"/>
          </a:p>
        </p:txBody>
      </p:sp>
      <p:sp>
        <p:nvSpPr>
          <p:cNvPr id="3" name="Content Placeholder 2"/>
          <p:cNvSpPr>
            <a:spLocks noGrp="1"/>
          </p:cNvSpPr>
          <p:nvPr>
            <p:ph idx="1"/>
          </p:nvPr>
        </p:nvSpPr>
        <p:spPr>
          <a:xfrm>
            <a:off x="1524000" y="620688"/>
            <a:ext cx="9144000" cy="4682832"/>
          </a:xfrm>
        </p:spPr>
        <p:txBody>
          <a:bodyPr>
            <a:normAutofit lnSpcReduction="10000"/>
          </a:bodyPr>
          <a:lstStyle/>
          <a:p>
            <a:r>
              <a:rPr lang="en-GB" sz="2800" dirty="0" smtClean="0"/>
              <a:t>Everyone is kind and caring</a:t>
            </a:r>
          </a:p>
          <a:p>
            <a:r>
              <a:rPr lang="en-GB" sz="2800" dirty="0" smtClean="0"/>
              <a:t>We all work hard</a:t>
            </a:r>
          </a:p>
          <a:p>
            <a:r>
              <a:rPr lang="en-GB" sz="2800" dirty="0" smtClean="0"/>
              <a:t>Teachers make learning fun</a:t>
            </a:r>
          </a:p>
          <a:p>
            <a:r>
              <a:rPr lang="en-GB" sz="2800" dirty="0" smtClean="0"/>
              <a:t>Our classroom is a calm place to be</a:t>
            </a:r>
          </a:p>
          <a:p>
            <a:r>
              <a:rPr lang="en-GB" sz="2800" dirty="0" smtClean="0"/>
              <a:t>We feel safe in school and in the playground</a:t>
            </a:r>
          </a:p>
          <a:p>
            <a:r>
              <a:rPr lang="en-GB" sz="2800" dirty="0" smtClean="0"/>
              <a:t>We are respectful and show good manners</a:t>
            </a:r>
          </a:p>
          <a:p>
            <a:r>
              <a:rPr lang="en-GB" sz="2800" dirty="0" smtClean="0"/>
              <a:t>We include everyone</a:t>
            </a:r>
          </a:p>
          <a:p>
            <a:r>
              <a:rPr lang="en-GB" sz="2800" dirty="0" smtClean="0"/>
              <a:t>We feel valued and cared for</a:t>
            </a:r>
            <a:endParaRPr lang="en-GB" sz="2800" dirty="0"/>
          </a:p>
        </p:txBody>
      </p:sp>
    </p:spTree>
    <p:extLst>
      <p:ext uri="{BB962C8B-B14F-4D97-AF65-F5344CB8AC3E}">
        <p14:creationId xmlns:p14="http://schemas.microsoft.com/office/powerpoint/2010/main" val="157137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is our good behaviour and positive attitudes that make this happen.</a:t>
            </a:r>
            <a:endParaRPr lang="en-GB" dirty="0"/>
          </a:p>
        </p:txBody>
      </p:sp>
      <p:sp>
        <p:nvSpPr>
          <p:cNvPr id="3" name="Content Placeholder 2"/>
          <p:cNvSpPr>
            <a:spLocks noGrp="1"/>
          </p:cNvSpPr>
          <p:nvPr>
            <p:ph idx="1"/>
          </p:nvPr>
        </p:nvSpPr>
        <p:spPr/>
        <p:txBody>
          <a:bodyPr/>
          <a:lstStyle/>
          <a:p>
            <a:r>
              <a:rPr lang="en-GB" dirty="0" smtClean="0"/>
              <a:t>Sometimes we don’t always take responsibility for our choices.</a:t>
            </a:r>
          </a:p>
          <a:p>
            <a:r>
              <a:rPr lang="en-GB" dirty="0" smtClean="0"/>
              <a:t>Sometimes we forget our manners.</a:t>
            </a:r>
          </a:p>
          <a:p>
            <a:r>
              <a:rPr lang="en-GB" dirty="0" smtClean="0"/>
              <a:t>Sometimes we interrupt the learning of others.</a:t>
            </a:r>
          </a:p>
          <a:p>
            <a:r>
              <a:rPr lang="en-GB" dirty="0" smtClean="0"/>
              <a:t>Sometimes we are unkind.</a:t>
            </a:r>
          </a:p>
          <a:p>
            <a:r>
              <a:rPr lang="en-GB" dirty="0" smtClean="0"/>
              <a:t>Sometimes there are children who hurt others with words or by using their fists or feet.</a:t>
            </a:r>
          </a:p>
          <a:p>
            <a:r>
              <a:rPr lang="en-GB" dirty="0" smtClean="0"/>
              <a:t>Sometimes we are not 100% honest.</a:t>
            </a:r>
            <a:endParaRPr lang="en-GB" dirty="0"/>
          </a:p>
        </p:txBody>
      </p:sp>
      <p:sp>
        <p:nvSpPr>
          <p:cNvPr id="4" name="Text Placeholder 3"/>
          <p:cNvSpPr>
            <a:spLocks noGrp="1"/>
          </p:cNvSpPr>
          <p:nvPr>
            <p:ph type="body" sz="half" idx="2"/>
          </p:nvPr>
        </p:nvSpPr>
        <p:spPr/>
        <p:txBody>
          <a:bodyPr/>
          <a:lstStyle/>
          <a:p>
            <a:r>
              <a:rPr lang="en-GB" dirty="0" smtClean="0"/>
              <a:t>However………..</a:t>
            </a:r>
            <a:endParaRPr lang="en-GB" dirty="0"/>
          </a:p>
        </p:txBody>
      </p:sp>
    </p:spTree>
    <p:extLst>
      <p:ext uri="{BB962C8B-B14F-4D97-AF65-F5344CB8AC3E}">
        <p14:creationId xmlns:p14="http://schemas.microsoft.com/office/powerpoint/2010/main" val="75485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going to make this even better and be the very best we can be!</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889" b="18889"/>
          <a:stretch>
            <a:fillRect/>
          </a:stretch>
        </p:blipFill>
        <p:spPr/>
      </p:pic>
      <p:sp>
        <p:nvSpPr>
          <p:cNvPr id="4" name="Text Placeholder 3"/>
          <p:cNvSpPr>
            <a:spLocks noGrp="1"/>
          </p:cNvSpPr>
          <p:nvPr>
            <p:ph type="body" sz="half" idx="2"/>
          </p:nvPr>
        </p:nvSpPr>
        <p:spPr/>
        <p:txBody>
          <a:bodyPr/>
          <a:lstStyle/>
          <a:p>
            <a:r>
              <a:rPr lang="en-GB" dirty="0" smtClean="0"/>
              <a:t>Everyone is part of the </a:t>
            </a:r>
            <a:r>
              <a:rPr lang="en-GB" dirty="0" err="1" smtClean="0"/>
              <a:t>Sherard</a:t>
            </a:r>
            <a:r>
              <a:rPr lang="en-GB" dirty="0" smtClean="0"/>
              <a:t> dream team!!</a:t>
            </a:r>
          </a:p>
          <a:p>
            <a:r>
              <a:rPr lang="en-GB" dirty="0" smtClean="0"/>
              <a:t>How are we going to get even better?</a:t>
            </a:r>
          </a:p>
          <a:p>
            <a:endParaRPr lang="en-GB" dirty="0"/>
          </a:p>
        </p:txBody>
      </p:sp>
    </p:spTree>
    <p:extLst>
      <p:ext uri="{BB962C8B-B14F-4D97-AF65-F5344CB8AC3E}">
        <p14:creationId xmlns:p14="http://schemas.microsoft.com/office/powerpoint/2010/main" val="100609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1191666"/>
          </a:xfrm>
        </p:spPr>
        <p:txBody>
          <a:bodyPr>
            <a:normAutofit fontScale="90000"/>
          </a:bodyPr>
          <a:lstStyle/>
          <a:p>
            <a:r>
              <a:rPr lang="en-GB" dirty="0" smtClean="0"/>
              <a:t>From today we are having a whole new system of rewards and also clear consequences if anyone forgets and makes a poor choice.</a:t>
            </a:r>
            <a:endParaRPr lang="en-GB" dirty="0"/>
          </a:p>
        </p:txBody>
      </p:sp>
      <p:sp>
        <p:nvSpPr>
          <p:cNvPr id="3" name="Content Placeholder 2"/>
          <p:cNvSpPr>
            <a:spLocks noGrp="1"/>
          </p:cNvSpPr>
          <p:nvPr>
            <p:ph idx="1"/>
          </p:nvPr>
        </p:nvSpPr>
        <p:spPr/>
        <p:txBody>
          <a:bodyPr/>
          <a:lstStyle/>
          <a:p>
            <a:r>
              <a:rPr lang="en-GB" dirty="0" smtClean="0"/>
              <a:t>Don’t forget……….</a:t>
            </a:r>
          </a:p>
          <a:p>
            <a:r>
              <a:rPr lang="en-GB" dirty="0" smtClean="0"/>
              <a:t>You are in charge of your behaviour</a:t>
            </a:r>
          </a:p>
          <a:p>
            <a:r>
              <a:rPr lang="en-GB" dirty="0" smtClean="0"/>
              <a:t>We will expect everyone to take responsibility for their actions</a:t>
            </a:r>
          </a:p>
          <a:p>
            <a:r>
              <a:rPr lang="en-GB" dirty="0" smtClean="0"/>
              <a:t>Manners are very important</a:t>
            </a:r>
          </a:p>
          <a:p>
            <a:r>
              <a:rPr lang="en-GB" dirty="0" smtClean="0"/>
              <a:t>The older you are, the more we expect you to set an excellent example</a:t>
            </a:r>
          </a:p>
          <a:p>
            <a:r>
              <a:rPr lang="en-GB" dirty="0" smtClean="0"/>
              <a:t>Being rewarded for doing the right thing makes you feel great</a:t>
            </a:r>
          </a:p>
          <a:p>
            <a:r>
              <a:rPr lang="en-GB" dirty="0" smtClean="0"/>
              <a:t>It is never ok to be disrespectful to any adult or child in our school</a:t>
            </a:r>
            <a:endParaRPr lang="en-GB" dirty="0"/>
          </a:p>
        </p:txBody>
      </p:sp>
    </p:spTree>
    <p:extLst>
      <p:ext uri="{BB962C8B-B14F-4D97-AF65-F5344CB8AC3E}">
        <p14:creationId xmlns:p14="http://schemas.microsoft.com/office/powerpoint/2010/main" val="317947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 at all of </a:t>
            </a:r>
            <a:r>
              <a:rPr lang="en-GB" smtClean="0"/>
              <a:t>these rewards…..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735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580" y="6447154"/>
            <a:ext cx="8115419" cy="45719"/>
          </a:xfrm>
        </p:spPr>
        <p:txBody>
          <a:bodyPr>
            <a:normAutofit fontScale="90000"/>
          </a:bodyPr>
          <a:lstStyle/>
          <a:p>
            <a:endParaRPr lang="en-GB"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14" r="8314"/>
          <a:stretch>
            <a:fillRect/>
          </a:stretch>
        </p:blipFill>
        <p:spPr>
          <a:xfrm>
            <a:off x="992435" y="1113023"/>
            <a:ext cx="3638452" cy="3750318"/>
          </a:xfrm>
        </p:spPr>
      </p:pic>
      <p:sp>
        <p:nvSpPr>
          <p:cNvPr id="4" name="Text Placeholder 3"/>
          <p:cNvSpPr>
            <a:spLocks noGrp="1"/>
          </p:cNvSpPr>
          <p:nvPr>
            <p:ph type="body" sz="quarter" idx="14"/>
          </p:nvPr>
        </p:nvSpPr>
        <p:spPr>
          <a:xfrm>
            <a:off x="1028581" y="5181600"/>
            <a:ext cx="3566160" cy="1127720"/>
          </a:xfrm>
        </p:spPr>
        <p:txBody>
          <a:bodyPr>
            <a:normAutofit/>
          </a:bodyPr>
          <a:lstStyle/>
          <a:p>
            <a:r>
              <a:rPr lang="en-GB" dirty="0" smtClean="0"/>
              <a:t>You will continue to get Dojo points in class and work towards your class total each term.</a:t>
            </a:r>
            <a:endParaRPr lang="en-GB" dirty="0"/>
          </a:p>
        </p:txBody>
      </p:sp>
      <p:pic>
        <p:nvPicPr>
          <p:cNvPr id="9" name="Picture Placeholder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45" b="645"/>
          <a:stretch>
            <a:fillRect/>
          </a:stretch>
        </p:blipFill>
        <p:spPr/>
      </p:pic>
      <p:sp>
        <p:nvSpPr>
          <p:cNvPr id="6" name="Text Placeholder 5"/>
          <p:cNvSpPr>
            <a:spLocks noGrp="1"/>
          </p:cNvSpPr>
          <p:nvPr>
            <p:ph type="body" sz="quarter" idx="16"/>
          </p:nvPr>
        </p:nvSpPr>
        <p:spPr>
          <a:xfrm>
            <a:off x="4594741" y="5001175"/>
            <a:ext cx="6973867" cy="1491697"/>
          </a:xfrm>
        </p:spPr>
        <p:txBody>
          <a:bodyPr>
            <a:normAutofit fontScale="92500" lnSpcReduction="20000"/>
          </a:bodyPr>
          <a:lstStyle/>
          <a:p>
            <a:r>
              <a:rPr lang="en-GB" dirty="0" smtClean="0"/>
              <a:t>Class smileys can be earned for demonstrating good manners and sensible behaviour around school.  You can get them at lunchtime and for keeping your classroom and cloakrooms tidy.  You will set yourselves a target each week.  If you reach your target, your class will earn 5 minutes towards golden time.  The class with the most smileys each week will be class of the week and will earn 15 minutes to use or bank.</a:t>
            </a:r>
            <a:endParaRPr lang="en-GB" dirty="0"/>
          </a:p>
        </p:txBody>
      </p:sp>
    </p:spTree>
    <p:extLst>
      <p:ext uri="{BB962C8B-B14F-4D97-AF65-F5344CB8AC3E}">
        <p14:creationId xmlns:p14="http://schemas.microsoft.com/office/powerpoint/2010/main" val="30445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185792" cy="1082674"/>
          </a:xfrm>
        </p:spPr>
        <p:txBody>
          <a:bodyPr/>
          <a:lstStyle/>
          <a:p>
            <a:r>
              <a:rPr lang="en-GB" dirty="0" smtClean="0"/>
              <a:t>Rainbow Road!</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72" r="272"/>
          <a:stretch>
            <a:fillRect/>
          </a:stretch>
        </p:blipFill>
        <p:spPr/>
      </p:pic>
      <p:sp>
        <p:nvSpPr>
          <p:cNvPr id="4" name="Text Placeholder 3"/>
          <p:cNvSpPr>
            <a:spLocks noGrp="1"/>
          </p:cNvSpPr>
          <p:nvPr>
            <p:ph type="body" sz="half" idx="2"/>
          </p:nvPr>
        </p:nvSpPr>
        <p:spPr>
          <a:xfrm>
            <a:off x="6528048" y="2276872"/>
            <a:ext cx="5184576" cy="1584176"/>
          </a:xfrm>
        </p:spPr>
        <p:txBody>
          <a:bodyPr/>
          <a:lstStyle/>
          <a:p>
            <a:r>
              <a:rPr lang="en-GB" dirty="0" smtClean="0"/>
              <a:t>Your aim is to get onto Gold 3 times in one week.  If you achieve this, you will earn Gold Star Status.</a:t>
            </a:r>
          </a:p>
          <a:p>
            <a:r>
              <a:rPr lang="en-GB" dirty="0" smtClean="0"/>
              <a:t>So how do you do this??</a:t>
            </a:r>
            <a:endParaRPr lang="en-GB" dirty="0"/>
          </a:p>
        </p:txBody>
      </p:sp>
    </p:spTree>
    <p:extLst>
      <p:ext uri="{BB962C8B-B14F-4D97-AF65-F5344CB8AC3E}">
        <p14:creationId xmlns:p14="http://schemas.microsoft.com/office/powerpoint/2010/main" val="278707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45719"/>
          </a:xfrm>
        </p:spPr>
        <p:txBody>
          <a:bodyPr>
            <a:normAutofit fontScale="90000"/>
          </a:bodyPr>
          <a:lstStyle/>
          <a:p>
            <a:endParaRPr lang="en-GB" dirty="0"/>
          </a:p>
        </p:txBody>
      </p:sp>
      <p:sp>
        <p:nvSpPr>
          <p:cNvPr id="3" name="Content Placeholder 2"/>
          <p:cNvSpPr>
            <a:spLocks noGrp="1"/>
          </p:cNvSpPr>
          <p:nvPr>
            <p:ph idx="1"/>
          </p:nvPr>
        </p:nvSpPr>
        <p:spPr/>
        <p:txBody>
          <a:bodyPr/>
          <a:lstStyle/>
          <a:p>
            <a:r>
              <a:rPr lang="en-GB" b="1" dirty="0" smtClean="0">
                <a:solidFill>
                  <a:srgbClr val="00B050"/>
                </a:solidFill>
              </a:rPr>
              <a:t>Everyone will start on GREEN every day.  This is our minimum expectation.  What you should be doing all the time.</a:t>
            </a:r>
          </a:p>
          <a:p>
            <a:r>
              <a:rPr lang="en-GB" b="1" dirty="0" smtClean="0">
                <a:solidFill>
                  <a:schemeClr val="bg2">
                    <a:lumMod val="50000"/>
                  </a:schemeClr>
                </a:solidFill>
              </a:rPr>
              <a:t>If you exceed these expectations, your teacher or another adult in school might ask you to move to SILVER.</a:t>
            </a:r>
          </a:p>
          <a:p>
            <a:r>
              <a:rPr lang="en-GB" b="1" dirty="0" smtClean="0">
                <a:solidFill>
                  <a:srgbClr val="FFC000"/>
                </a:solidFill>
              </a:rPr>
              <a:t>If you demonstrate effort or behaviour which is exemplary, you might be asked to move to GOLD!</a:t>
            </a:r>
          </a:p>
          <a:p>
            <a:r>
              <a:rPr lang="en-GB" b="1" dirty="0" smtClean="0">
                <a:solidFill>
                  <a:srgbClr val="FFC000"/>
                </a:solidFill>
              </a:rPr>
              <a:t>Get here 3 times in a week and you will be a super Gold Star Student for a week!! (Names will be collected by 11:15 on a Friday so if you get to Gold after this on a Friday, it will count for the following week.)</a:t>
            </a:r>
            <a:endParaRPr lang="en-GB" b="1" dirty="0">
              <a:solidFill>
                <a:srgbClr val="FFC000"/>
              </a:solidFill>
            </a:endParaRPr>
          </a:p>
        </p:txBody>
      </p:sp>
    </p:spTree>
    <p:extLst>
      <p:ext uri="{BB962C8B-B14F-4D97-AF65-F5344CB8AC3E}">
        <p14:creationId xmlns:p14="http://schemas.microsoft.com/office/powerpoint/2010/main" val="31130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1282</TotalTime>
  <Words>835</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Children Friends 16x9</vt:lpstr>
      <vt:lpstr>What makes Sherard a great place to be?</vt:lpstr>
      <vt:lpstr>PowerPoint Presentation</vt:lpstr>
      <vt:lpstr>It is our good behaviour and positive attitudes that make this happen.</vt:lpstr>
      <vt:lpstr>We are going to make this even better and be the very best we can be!</vt:lpstr>
      <vt:lpstr>From today we are having a whole new system of rewards and also clear consequences if anyone forgets and makes a poor choice.</vt:lpstr>
      <vt:lpstr>Look at all of these rewards…..</vt:lpstr>
      <vt:lpstr>PowerPoint Presentation</vt:lpstr>
      <vt:lpstr>Rainbow Road!</vt:lpstr>
      <vt:lpstr>PowerPoint Presentation</vt:lpstr>
      <vt:lpstr>Lunchtimes We expect behaviour and manners to be just as good at lunchtimes.  You will be treated with respect and must give respect in return.</vt:lpstr>
      <vt:lpstr>Consequences of poor behaviour choices.</vt:lpstr>
      <vt:lpstr>Some behaviour is so serious that it might mean going straight to red or being sent straight in at lunchtime.</vt:lpstr>
      <vt:lpstr>Every day is a fresh 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Sherard a great place to be?</dc:title>
  <dc:creator>BACON Gayle</dc:creator>
  <cp:keywords/>
  <cp:lastModifiedBy>BACON Gayle</cp:lastModifiedBy>
  <cp:revision>20</cp:revision>
  <dcterms:created xsi:type="dcterms:W3CDTF">2018-10-27T18:42:29Z</dcterms:created>
  <dcterms:modified xsi:type="dcterms:W3CDTF">2018-10-29T11:41:18Z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